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81" r:id="rId6"/>
    <p:sldId id="279" r:id="rId7"/>
    <p:sldId id="318" r:id="rId8"/>
    <p:sldId id="280" r:id="rId9"/>
    <p:sldId id="275" r:id="rId10"/>
    <p:sldId id="283" r:id="rId11"/>
    <p:sldId id="282" r:id="rId12"/>
    <p:sldId id="310" r:id="rId13"/>
    <p:sldId id="311" r:id="rId14"/>
    <p:sldId id="313" r:id="rId15"/>
    <p:sldId id="312" r:id="rId16"/>
    <p:sldId id="314" r:id="rId17"/>
    <p:sldId id="294" r:id="rId18"/>
    <p:sldId id="296" r:id="rId19"/>
    <p:sldId id="302" r:id="rId20"/>
    <p:sldId id="304" r:id="rId21"/>
    <p:sldId id="305" r:id="rId22"/>
    <p:sldId id="307" r:id="rId23"/>
    <p:sldId id="308" r:id="rId24"/>
    <p:sldId id="309" r:id="rId25"/>
    <p:sldId id="289" r:id="rId26"/>
    <p:sldId id="292" r:id="rId27"/>
    <p:sldId id="278" r:id="rId28"/>
    <p:sldId id="317" r:id="rId29"/>
    <p:sldId id="284" r:id="rId30"/>
    <p:sldId id="285" r:id="rId31"/>
    <p:sldId id="287" r:id="rId32"/>
    <p:sldId id="286" r:id="rId33"/>
    <p:sldId id="288" r:id="rId34"/>
    <p:sldId id="291" r:id="rId35"/>
    <p:sldId id="290" r:id="rId36"/>
    <p:sldId id="316" r:id="rId37"/>
    <p:sldId id="262" r:id="rId38"/>
    <p:sldId id="274" r:id="rId39"/>
    <p:sldId id="27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747"/>
    <a:srgbClr val="013657"/>
    <a:srgbClr val="002774"/>
    <a:srgbClr val="F2F2F2"/>
    <a:srgbClr val="014067"/>
    <a:srgbClr val="3F3F3F"/>
    <a:srgbClr val="014E7D"/>
    <a:srgbClr val="01456F"/>
    <a:srgbClr val="014B79"/>
    <a:srgbClr val="093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3F29A6-6FB6-5948-B400-E7951C1B2397}" v="20" dt="2022-05-16T21:41:30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74" autoAdjust="0"/>
  </p:normalViewPr>
  <p:slideViewPr>
    <p:cSldViewPr snapToGrid="0" showGuides="1">
      <p:cViewPr varScale="1">
        <p:scale>
          <a:sx n="102" d="100"/>
          <a:sy n="102" d="100"/>
        </p:scale>
        <p:origin x="632" y="35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C1E720-2B3D-4F7B-905E-549E426063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4B6BB5-C6DB-42BA-B086-33AE8E6AA1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Data categories and the relationships between them.</a:t>
          </a:r>
        </a:p>
      </dgm:t>
    </dgm:pt>
    <dgm:pt modelId="{98C3ECCE-C0A4-4075-96D0-B0916377C79F}" type="parTrans" cxnId="{0901401D-A02E-49C0-ACEF-1C2CAF11D303}">
      <dgm:prSet/>
      <dgm:spPr/>
      <dgm:t>
        <a:bodyPr/>
        <a:lstStyle/>
        <a:p>
          <a:endParaRPr lang="en-US"/>
        </a:p>
      </dgm:t>
    </dgm:pt>
    <dgm:pt modelId="{752E22D5-CF2B-48F5-B4F3-7C72F6209622}" type="sibTrans" cxnId="{0901401D-A02E-49C0-ACEF-1C2CAF11D303}">
      <dgm:prSet/>
      <dgm:spPr/>
      <dgm:t>
        <a:bodyPr/>
        <a:lstStyle/>
        <a:p>
          <a:endParaRPr lang="en-US"/>
        </a:p>
      </dgm:t>
    </dgm:pt>
    <dgm:pt modelId="{5DCEC039-0788-4415-9669-A7CB0B84D0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Understanding the Anomalies</a:t>
          </a:r>
        </a:p>
      </dgm:t>
    </dgm:pt>
    <dgm:pt modelId="{4602B58B-6E7D-463E-BFA4-A3CC95084172}" type="parTrans" cxnId="{F8A29C20-C820-485A-913B-A29B87BBD3B3}">
      <dgm:prSet/>
      <dgm:spPr/>
      <dgm:t>
        <a:bodyPr/>
        <a:lstStyle/>
        <a:p>
          <a:endParaRPr lang="en-US"/>
        </a:p>
      </dgm:t>
    </dgm:pt>
    <dgm:pt modelId="{672AD690-64B6-4A2B-9D20-B2F12D41CB40}" type="sibTrans" cxnId="{F8A29C20-C820-485A-913B-A29B87BBD3B3}">
      <dgm:prSet/>
      <dgm:spPr/>
      <dgm:t>
        <a:bodyPr/>
        <a:lstStyle/>
        <a:p>
          <a:endParaRPr lang="en-US"/>
        </a:p>
      </dgm:t>
    </dgm:pt>
    <dgm:pt modelId="{6F5747A0-B470-4F9E-BE78-EC2B0B8D5A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get insights from the data</a:t>
          </a:r>
        </a:p>
      </dgm:t>
    </dgm:pt>
    <dgm:pt modelId="{49B0B14D-F4DB-4FFF-9E28-196586FC0127}" type="parTrans" cxnId="{2069239E-9C1E-4BD2-9552-DF01185E1F2D}">
      <dgm:prSet/>
      <dgm:spPr/>
      <dgm:t>
        <a:bodyPr/>
        <a:lstStyle/>
        <a:p>
          <a:endParaRPr lang="en-US"/>
        </a:p>
      </dgm:t>
    </dgm:pt>
    <dgm:pt modelId="{A294890A-9F9D-4849-9BF5-BA0AD6BFAD27}" type="sibTrans" cxnId="{2069239E-9C1E-4BD2-9552-DF01185E1F2D}">
      <dgm:prSet/>
      <dgm:spPr/>
      <dgm:t>
        <a:bodyPr/>
        <a:lstStyle/>
        <a:p>
          <a:endParaRPr lang="en-US"/>
        </a:p>
      </dgm:t>
    </dgm:pt>
    <dgm:pt modelId="{C3B8E1DA-8A4F-4D52-9D38-052CFB308C50}" type="pres">
      <dgm:prSet presAssocID="{45C1E720-2B3D-4F7B-905E-549E42606322}" presName="root" presStyleCnt="0">
        <dgm:presLayoutVars>
          <dgm:dir/>
          <dgm:resizeHandles val="exact"/>
        </dgm:presLayoutVars>
      </dgm:prSet>
      <dgm:spPr/>
    </dgm:pt>
    <dgm:pt modelId="{B61BD221-D3B5-4FF3-BC2C-DD8173FF72C8}" type="pres">
      <dgm:prSet presAssocID="{364B6BB5-C6DB-42BA-B086-33AE8E6AA1EA}" presName="compNode" presStyleCnt="0"/>
      <dgm:spPr/>
    </dgm:pt>
    <dgm:pt modelId="{E65757EF-CC6C-477A-9841-207C55E0CFCB}" type="pres">
      <dgm:prSet presAssocID="{364B6BB5-C6DB-42BA-B086-33AE8E6AA1EA}" presName="bgRect" presStyleLbl="bgShp" presStyleIdx="0" presStyleCnt="3"/>
      <dgm:spPr>
        <a:solidFill>
          <a:schemeClr val="tx2">
            <a:lumMod val="90000"/>
            <a:alpha val="48238"/>
          </a:schemeClr>
        </a:solidFill>
      </dgm:spPr>
    </dgm:pt>
    <dgm:pt modelId="{D41E4856-A3DE-47C6-AB7F-7575C03C38CC}" type="pres">
      <dgm:prSet presAssocID="{364B6BB5-C6DB-42BA-B086-33AE8E6AA1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E5B73C6-CC0D-41FB-A32D-30BA84C651AC}" type="pres">
      <dgm:prSet presAssocID="{364B6BB5-C6DB-42BA-B086-33AE8E6AA1EA}" presName="spaceRect" presStyleCnt="0"/>
      <dgm:spPr/>
    </dgm:pt>
    <dgm:pt modelId="{F4146735-297B-4F2A-BFBE-63CB81902D84}" type="pres">
      <dgm:prSet presAssocID="{364B6BB5-C6DB-42BA-B086-33AE8E6AA1EA}" presName="parTx" presStyleLbl="revTx" presStyleIdx="0" presStyleCnt="3">
        <dgm:presLayoutVars>
          <dgm:chMax val="0"/>
          <dgm:chPref val="0"/>
        </dgm:presLayoutVars>
      </dgm:prSet>
      <dgm:spPr/>
    </dgm:pt>
    <dgm:pt modelId="{0D78C671-7956-4BFC-AD64-6B8540D5A545}" type="pres">
      <dgm:prSet presAssocID="{752E22D5-CF2B-48F5-B4F3-7C72F6209622}" presName="sibTrans" presStyleCnt="0"/>
      <dgm:spPr/>
    </dgm:pt>
    <dgm:pt modelId="{EC3B2D9C-71C0-4AE3-A617-AF8F550E72FF}" type="pres">
      <dgm:prSet presAssocID="{5DCEC039-0788-4415-9669-A7CB0B84D0B2}" presName="compNode" presStyleCnt="0"/>
      <dgm:spPr/>
    </dgm:pt>
    <dgm:pt modelId="{F3647873-C456-4E5B-92CB-811B6A9ABF4A}" type="pres">
      <dgm:prSet presAssocID="{5DCEC039-0788-4415-9669-A7CB0B84D0B2}" presName="bgRect" presStyleLbl="bgShp" presStyleIdx="1" presStyleCnt="3"/>
      <dgm:spPr>
        <a:solidFill>
          <a:schemeClr val="tx2">
            <a:lumMod val="90000"/>
            <a:alpha val="99000"/>
          </a:schemeClr>
        </a:solidFill>
      </dgm:spPr>
    </dgm:pt>
    <dgm:pt modelId="{95995212-71CA-4712-995F-FED31BBBC81D}" type="pres">
      <dgm:prSet presAssocID="{5DCEC039-0788-4415-9669-A7CB0B84D0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55687E8-0CFB-4504-97C7-4E26D87C7071}" type="pres">
      <dgm:prSet presAssocID="{5DCEC039-0788-4415-9669-A7CB0B84D0B2}" presName="spaceRect" presStyleCnt="0"/>
      <dgm:spPr/>
    </dgm:pt>
    <dgm:pt modelId="{524344ED-244D-4E58-9F18-C48CF77D677F}" type="pres">
      <dgm:prSet presAssocID="{5DCEC039-0788-4415-9669-A7CB0B84D0B2}" presName="parTx" presStyleLbl="revTx" presStyleIdx="1" presStyleCnt="3">
        <dgm:presLayoutVars>
          <dgm:chMax val="0"/>
          <dgm:chPref val="0"/>
        </dgm:presLayoutVars>
      </dgm:prSet>
      <dgm:spPr/>
    </dgm:pt>
    <dgm:pt modelId="{6685EFDE-6101-482D-BF31-83CFF5D81822}" type="pres">
      <dgm:prSet presAssocID="{672AD690-64B6-4A2B-9D20-B2F12D41CB40}" presName="sibTrans" presStyleCnt="0"/>
      <dgm:spPr/>
    </dgm:pt>
    <dgm:pt modelId="{E6834377-494C-4A6D-8B91-528EE3359AA8}" type="pres">
      <dgm:prSet presAssocID="{6F5747A0-B470-4F9E-BE78-EC2B0B8D5A62}" presName="compNode" presStyleCnt="0"/>
      <dgm:spPr/>
    </dgm:pt>
    <dgm:pt modelId="{07BD1C0D-4330-4615-ADEA-767F3DF0AD99}" type="pres">
      <dgm:prSet presAssocID="{6F5747A0-B470-4F9E-BE78-EC2B0B8D5A62}" presName="bgRect" presStyleLbl="bgShp" presStyleIdx="2" presStyleCnt="3"/>
      <dgm:spPr>
        <a:solidFill>
          <a:schemeClr val="tx2">
            <a:lumMod val="90000"/>
            <a:alpha val="48000"/>
          </a:schemeClr>
        </a:solidFill>
      </dgm:spPr>
    </dgm:pt>
    <dgm:pt modelId="{D4B8E6BC-E87F-443B-9393-615C98823E54}" type="pres">
      <dgm:prSet presAssocID="{6F5747A0-B470-4F9E-BE78-EC2B0B8D5A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42DF3E6-3A20-4E9E-BA1F-32C26DC0E828}" type="pres">
      <dgm:prSet presAssocID="{6F5747A0-B470-4F9E-BE78-EC2B0B8D5A62}" presName="spaceRect" presStyleCnt="0"/>
      <dgm:spPr/>
    </dgm:pt>
    <dgm:pt modelId="{E7A76BE7-CC67-4587-BEB0-364C0841F567}" type="pres">
      <dgm:prSet presAssocID="{6F5747A0-B470-4F9E-BE78-EC2B0B8D5A6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901401D-A02E-49C0-ACEF-1C2CAF11D303}" srcId="{45C1E720-2B3D-4F7B-905E-549E42606322}" destId="{364B6BB5-C6DB-42BA-B086-33AE8E6AA1EA}" srcOrd="0" destOrd="0" parTransId="{98C3ECCE-C0A4-4075-96D0-B0916377C79F}" sibTransId="{752E22D5-CF2B-48F5-B4F3-7C72F6209622}"/>
    <dgm:cxn modelId="{F8A29C20-C820-485A-913B-A29B87BBD3B3}" srcId="{45C1E720-2B3D-4F7B-905E-549E42606322}" destId="{5DCEC039-0788-4415-9669-A7CB0B84D0B2}" srcOrd="1" destOrd="0" parTransId="{4602B58B-6E7D-463E-BFA4-A3CC95084172}" sibTransId="{672AD690-64B6-4A2B-9D20-B2F12D41CB40}"/>
    <dgm:cxn modelId="{EBEE9266-1C8D-4B5B-9E0F-5E2BEBF5772D}" type="presOf" srcId="{45C1E720-2B3D-4F7B-905E-549E42606322}" destId="{C3B8E1DA-8A4F-4D52-9D38-052CFB308C50}" srcOrd="0" destOrd="0" presId="urn:microsoft.com/office/officeart/2018/2/layout/IconVerticalSolidList"/>
    <dgm:cxn modelId="{82716F76-23A5-4810-929F-59243AF91610}" type="presOf" srcId="{364B6BB5-C6DB-42BA-B086-33AE8E6AA1EA}" destId="{F4146735-297B-4F2A-BFBE-63CB81902D84}" srcOrd="0" destOrd="0" presId="urn:microsoft.com/office/officeart/2018/2/layout/IconVerticalSolidList"/>
    <dgm:cxn modelId="{2069239E-9C1E-4BD2-9552-DF01185E1F2D}" srcId="{45C1E720-2B3D-4F7B-905E-549E42606322}" destId="{6F5747A0-B470-4F9E-BE78-EC2B0B8D5A62}" srcOrd="2" destOrd="0" parTransId="{49B0B14D-F4DB-4FFF-9E28-196586FC0127}" sibTransId="{A294890A-9F9D-4849-9BF5-BA0AD6BFAD27}"/>
    <dgm:cxn modelId="{B94549D7-93D2-4A0E-BF07-66F23CF86E7A}" type="presOf" srcId="{5DCEC039-0788-4415-9669-A7CB0B84D0B2}" destId="{524344ED-244D-4E58-9F18-C48CF77D677F}" srcOrd="0" destOrd="0" presId="urn:microsoft.com/office/officeart/2018/2/layout/IconVerticalSolidList"/>
    <dgm:cxn modelId="{EF4264E8-0BB1-4214-A373-819C2DA8E162}" type="presOf" srcId="{6F5747A0-B470-4F9E-BE78-EC2B0B8D5A62}" destId="{E7A76BE7-CC67-4587-BEB0-364C0841F567}" srcOrd="0" destOrd="0" presId="urn:microsoft.com/office/officeart/2018/2/layout/IconVerticalSolidList"/>
    <dgm:cxn modelId="{53889EEC-AA67-43C9-90C0-A7C00D206777}" type="presParOf" srcId="{C3B8E1DA-8A4F-4D52-9D38-052CFB308C50}" destId="{B61BD221-D3B5-4FF3-BC2C-DD8173FF72C8}" srcOrd="0" destOrd="0" presId="urn:microsoft.com/office/officeart/2018/2/layout/IconVerticalSolidList"/>
    <dgm:cxn modelId="{9B2950E8-E225-4561-8743-69294607C5A4}" type="presParOf" srcId="{B61BD221-D3B5-4FF3-BC2C-DD8173FF72C8}" destId="{E65757EF-CC6C-477A-9841-207C55E0CFCB}" srcOrd="0" destOrd="0" presId="urn:microsoft.com/office/officeart/2018/2/layout/IconVerticalSolidList"/>
    <dgm:cxn modelId="{16D88806-70DC-47B1-B189-D92D492F12A8}" type="presParOf" srcId="{B61BD221-D3B5-4FF3-BC2C-DD8173FF72C8}" destId="{D41E4856-A3DE-47C6-AB7F-7575C03C38CC}" srcOrd="1" destOrd="0" presId="urn:microsoft.com/office/officeart/2018/2/layout/IconVerticalSolidList"/>
    <dgm:cxn modelId="{9FCAD236-7E21-4906-A069-A2D5C999C97F}" type="presParOf" srcId="{B61BD221-D3B5-4FF3-BC2C-DD8173FF72C8}" destId="{9E5B73C6-CC0D-41FB-A32D-30BA84C651AC}" srcOrd="2" destOrd="0" presId="urn:microsoft.com/office/officeart/2018/2/layout/IconVerticalSolidList"/>
    <dgm:cxn modelId="{DF55F616-B9AA-464E-BE00-2A6D70B3B141}" type="presParOf" srcId="{B61BD221-D3B5-4FF3-BC2C-DD8173FF72C8}" destId="{F4146735-297B-4F2A-BFBE-63CB81902D84}" srcOrd="3" destOrd="0" presId="urn:microsoft.com/office/officeart/2018/2/layout/IconVerticalSolidList"/>
    <dgm:cxn modelId="{A491C546-BE2C-45D4-A104-46B45477AE61}" type="presParOf" srcId="{C3B8E1DA-8A4F-4D52-9D38-052CFB308C50}" destId="{0D78C671-7956-4BFC-AD64-6B8540D5A545}" srcOrd="1" destOrd="0" presId="urn:microsoft.com/office/officeart/2018/2/layout/IconVerticalSolidList"/>
    <dgm:cxn modelId="{89E89AC6-BF79-431F-BE58-156371F2D885}" type="presParOf" srcId="{C3B8E1DA-8A4F-4D52-9D38-052CFB308C50}" destId="{EC3B2D9C-71C0-4AE3-A617-AF8F550E72FF}" srcOrd="2" destOrd="0" presId="urn:microsoft.com/office/officeart/2018/2/layout/IconVerticalSolidList"/>
    <dgm:cxn modelId="{E3942C59-FA70-40FD-8E37-0EE2BAE24494}" type="presParOf" srcId="{EC3B2D9C-71C0-4AE3-A617-AF8F550E72FF}" destId="{F3647873-C456-4E5B-92CB-811B6A9ABF4A}" srcOrd="0" destOrd="0" presId="urn:microsoft.com/office/officeart/2018/2/layout/IconVerticalSolidList"/>
    <dgm:cxn modelId="{234D8869-7505-4A5F-BC5B-9AFA420C660D}" type="presParOf" srcId="{EC3B2D9C-71C0-4AE3-A617-AF8F550E72FF}" destId="{95995212-71CA-4712-995F-FED31BBBC81D}" srcOrd="1" destOrd="0" presId="urn:microsoft.com/office/officeart/2018/2/layout/IconVerticalSolidList"/>
    <dgm:cxn modelId="{55C4F1F7-4F69-4112-B874-80CF1825A5AD}" type="presParOf" srcId="{EC3B2D9C-71C0-4AE3-A617-AF8F550E72FF}" destId="{955687E8-0CFB-4504-97C7-4E26D87C7071}" srcOrd="2" destOrd="0" presId="urn:microsoft.com/office/officeart/2018/2/layout/IconVerticalSolidList"/>
    <dgm:cxn modelId="{A2C286F1-98B1-4666-9B5E-8F88371AF93A}" type="presParOf" srcId="{EC3B2D9C-71C0-4AE3-A617-AF8F550E72FF}" destId="{524344ED-244D-4E58-9F18-C48CF77D677F}" srcOrd="3" destOrd="0" presId="urn:microsoft.com/office/officeart/2018/2/layout/IconVerticalSolidList"/>
    <dgm:cxn modelId="{A30EF8A5-946D-4CA7-A00E-8003AF336555}" type="presParOf" srcId="{C3B8E1DA-8A4F-4D52-9D38-052CFB308C50}" destId="{6685EFDE-6101-482D-BF31-83CFF5D81822}" srcOrd="3" destOrd="0" presId="urn:microsoft.com/office/officeart/2018/2/layout/IconVerticalSolidList"/>
    <dgm:cxn modelId="{9576784C-B5F9-4499-8B3E-C7A95225809A}" type="presParOf" srcId="{C3B8E1DA-8A4F-4D52-9D38-052CFB308C50}" destId="{E6834377-494C-4A6D-8B91-528EE3359AA8}" srcOrd="4" destOrd="0" presId="urn:microsoft.com/office/officeart/2018/2/layout/IconVerticalSolidList"/>
    <dgm:cxn modelId="{7A10E6D5-39A7-447B-9DC0-18671DC3FA01}" type="presParOf" srcId="{E6834377-494C-4A6D-8B91-528EE3359AA8}" destId="{07BD1C0D-4330-4615-ADEA-767F3DF0AD99}" srcOrd="0" destOrd="0" presId="urn:microsoft.com/office/officeart/2018/2/layout/IconVerticalSolidList"/>
    <dgm:cxn modelId="{1D810CE7-61A8-4B32-89B8-3C18FBC1BA22}" type="presParOf" srcId="{E6834377-494C-4A6D-8B91-528EE3359AA8}" destId="{D4B8E6BC-E87F-443B-9393-615C98823E54}" srcOrd="1" destOrd="0" presId="urn:microsoft.com/office/officeart/2018/2/layout/IconVerticalSolidList"/>
    <dgm:cxn modelId="{FB8E9F61-95A6-4D4F-B99C-2C80F4179014}" type="presParOf" srcId="{E6834377-494C-4A6D-8B91-528EE3359AA8}" destId="{A42DF3E6-3A20-4E9E-BA1F-32C26DC0E828}" srcOrd="2" destOrd="0" presId="urn:microsoft.com/office/officeart/2018/2/layout/IconVerticalSolidList"/>
    <dgm:cxn modelId="{60A5CBAB-8645-46EA-9B10-45FF28267CD6}" type="presParOf" srcId="{E6834377-494C-4A6D-8B91-528EE3359AA8}" destId="{E7A76BE7-CC67-4587-BEB0-364C0841F5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5CD330-874F-4EA5-9CD1-53F115AA19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A6CD0D-B273-47A2-8BED-0D584D793C60}">
      <dgm:prSet/>
      <dgm:spPr/>
      <dgm:t>
        <a:bodyPr/>
        <a:lstStyle/>
        <a:p>
          <a:r>
            <a:rPr lang="en-US" dirty="0"/>
            <a:t>AWS Glue</a:t>
          </a:r>
        </a:p>
      </dgm:t>
    </dgm:pt>
    <dgm:pt modelId="{499CE225-EE9F-443D-9193-CDDC5C075805}" type="parTrans" cxnId="{5C3E76A9-C578-43D2-9C7D-26A136F0E4D0}">
      <dgm:prSet/>
      <dgm:spPr/>
      <dgm:t>
        <a:bodyPr/>
        <a:lstStyle/>
        <a:p>
          <a:endParaRPr lang="en-US"/>
        </a:p>
      </dgm:t>
    </dgm:pt>
    <dgm:pt modelId="{8EB763A4-5378-4D83-AE46-F805BA68C6E6}" type="sibTrans" cxnId="{5C3E76A9-C578-43D2-9C7D-26A136F0E4D0}">
      <dgm:prSet/>
      <dgm:spPr/>
      <dgm:t>
        <a:bodyPr/>
        <a:lstStyle/>
        <a:p>
          <a:endParaRPr lang="en-US"/>
        </a:p>
      </dgm:t>
    </dgm:pt>
    <dgm:pt modelId="{1FE63C0E-0A5D-4B94-852D-417D39704552}">
      <dgm:prSet/>
      <dgm:spPr/>
      <dgm:t>
        <a:bodyPr/>
        <a:lstStyle/>
        <a:p>
          <a:r>
            <a:rPr lang="en-US"/>
            <a:t>AWS S3 Bucket</a:t>
          </a:r>
        </a:p>
      </dgm:t>
    </dgm:pt>
    <dgm:pt modelId="{A65CF551-DBCA-4586-88B5-F65FB223E399}" type="parTrans" cxnId="{84401972-BA5F-4284-A581-BF92DFFCE046}">
      <dgm:prSet/>
      <dgm:spPr/>
      <dgm:t>
        <a:bodyPr/>
        <a:lstStyle/>
        <a:p>
          <a:endParaRPr lang="en-US"/>
        </a:p>
      </dgm:t>
    </dgm:pt>
    <dgm:pt modelId="{950EDCE1-6FFE-48FA-8A3C-B88B04B045E7}" type="sibTrans" cxnId="{84401972-BA5F-4284-A581-BF92DFFCE046}">
      <dgm:prSet/>
      <dgm:spPr/>
      <dgm:t>
        <a:bodyPr/>
        <a:lstStyle/>
        <a:p>
          <a:endParaRPr lang="en-US"/>
        </a:p>
      </dgm:t>
    </dgm:pt>
    <dgm:pt modelId="{3AD817E0-E27A-4947-99AF-6F4249AE58ED}">
      <dgm:prSet/>
      <dgm:spPr/>
      <dgm:t>
        <a:bodyPr/>
        <a:lstStyle/>
        <a:p>
          <a:r>
            <a:rPr lang="en-US"/>
            <a:t>AWS Athena</a:t>
          </a:r>
        </a:p>
      </dgm:t>
    </dgm:pt>
    <dgm:pt modelId="{D7469D8C-3E86-40DC-9E42-8F3D74935D92}" type="parTrans" cxnId="{7239903D-01DB-4F07-9A72-94C29AC3B6BB}">
      <dgm:prSet/>
      <dgm:spPr/>
      <dgm:t>
        <a:bodyPr/>
        <a:lstStyle/>
        <a:p>
          <a:endParaRPr lang="en-US"/>
        </a:p>
      </dgm:t>
    </dgm:pt>
    <dgm:pt modelId="{B3C32136-FCDF-498E-A7ED-4688C93E3B18}" type="sibTrans" cxnId="{7239903D-01DB-4F07-9A72-94C29AC3B6BB}">
      <dgm:prSet/>
      <dgm:spPr/>
      <dgm:t>
        <a:bodyPr/>
        <a:lstStyle/>
        <a:p>
          <a:endParaRPr lang="en-US"/>
        </a:p>
      </dgm:t>
    </dgm:pt>
    <dgm:pt modelId="{359D3A39-E578-4B12-9705-1628AB92C08F}">
      <dgm:prSet/>
      <dgm:spPr/>
      <dgm:t>
        <a:bodyPr/>
        <a:lstStyle/>
        <a:p>
          <a:r>
            <a:rPr lang="en-US" dirty="0" err="1"/>
            <a:t>MySql</a:t>
          </a:r>
          <a:r>
            <a:rPr lang="en-US" dirty="0"/>
            <a:t> Workbench</a:t>
          </a:r>
        </a:p>
      </dgm:t>
    </dgm:pt>
    <dgm:pt modelId="{FF8B63F3-C3FB-4AED-A0FB-63475510A6B7}" type="parTrans" cxnId="{045E96B5-2D95-4515-B459-6F759E0BBFF9}">
      <dgm:prSet/>
      <dgm:spPr/>
      <dgm:t>
        <a:bodyPr/>
        <a:lstStyle/>
        <a:p>
          <a:endParaRPr lang="en-US"/>
        </a:p>
      </dgm:t>
    </dgm:pt>
    <dgm:pt modelId="{BBAB8CD6-D901-4C67-9D8B-490E49370EB8}" type="sibTrans" cxnId="{045E96B5-2D95-4515-B459-6F759E0BBFF9}">
      <dgm:prSet/>
      <dgm:spPr/>
      <dgm:t>
        <a:bodyPr/>
        <a:lstStyle/>
        <a:p>
          <a:endParaRPr lang="en-US"/>
        </a:p>
      </dgm:t>
    </dgm:pt>
    <dgm:pt modelId="{D789DD30-12C3-47FD-AF28-D4E58919B003}">
      <dgm:prSet/>
      <dgm:spPr/>
      <dgm:t>
        <a:bodyPr/>
        <a:lstStyle/>
        <a:p>
          <a:r>
            <a:rPr lang="en-US"/>
            <a:t>Tableau</a:t>
          </a:r>
        </a:p>
      </dgm:t>
    </dgm:pt>
    <dgm:pt modelId="{F6E3F943-BE15-4EB4-BCAC-B007A7C14D99}" type="parTrans" cxnId="{D9FA7146-D823-41B3-A8F9-96A1E4EB6BD9}">
      <dgm:prSet/>
      <dgm:spPr/>
      <dgm:t>
        <a:bodyPr/>
        <a:lstStyle/>
        <a:p>
          <a:endParaRPr lang="en-US"/>
        </a:p>
      </dgm:t>
    </dgm:pt>
    <dgm:pt modelId="{05EF1502-E1F4-4734-BC56-BA697697217B}" type="sibTrans" cxnId="{D9FA7146-D823-41B3-A8F9-96A1E4EB6BD9}">
      <dgm:prSet/>
      <dgm:spPr/>
      <dgm:t>
        <a:bodyPr/>
        <a:lstStyle/>
        <a:p>
          <a:endParaRPr lang="en-US"/>
        </a:p>
      </dgm:t>
    </dgm:pt>
    <dgm:pt modelId="{985A3518-F43C-404F-9F5C-CD0A7214A0FE}" type="pres">
      <dgm:prSet presAssocID="{065CD330-874F-4EA5-9CD1-53F115AA1933}" presName="linear" presStyleCnt="0">
        <dgm:presLayoutVars>
          <dgm:animLvl val="lvl"/>
          <dgm:resizeHandles val="exact"/>
        </dgm:presLayoutVars>
      </dgm:prSet>
      <dgm:spPr/>
    </dgm:pt>
    <dgm:pt modelId="{9FF883EB-A11D-F348-991A-55E6AF250D98}" type="pres">
      <dgm:prSet presAssocID="{04A6CD0D-B273-47A2-8BED-0D584D793C60}" presName="parentText" presStyleLbl="node1" presStyleIdx="0" presStyleCnt="5" custLinFactNeighborX="7527" custLinFactNeighborY="32614">
        <dgm:presLayoutVars>
          <dgm:chMax val="0"/>
          <dgm:bulletEnabled val="1"/>
        </dgm:presLayoutVars>
      </dgm:prSet>
      <dgm:spPr/>
    </dgm:pt>
    <dgm:pt modelId="{DAFAE32C-757E-9E46-828B-EA135DF895D2}" type="pres">
      <dgm:prSet presAssocID="{8EB763A4-5378-4D83-AE46-F805BA68C6E6}" presName="spacer" presStyleCnt="0"/>
      <dgm:spPr/>
    </dgm:pt>
    <dgm:pt modelId="{57116B12-0CF9-9A46-B4CE-CBD7BE673A1A}" type="pres">
      <dgm:prSet presAssocID="{1FE63C0E-0A5D-4B94-852D-417D39704552}" presName="parentText" presStyleLbl="node1" presStyleIdx="1" presStyleCnt="5" custLinFactNeighborX="26464" custLinFactNeighborY="-30350">
        <dgm:presLayoutVars>
          <dgm:chMax val="0"/>
          <dgm:bulletEnabled val="1"/>
        </dgm:presLayoutVars>
      </dgm:prSet>
      <dgm:spPr/>
    </dgm:pt>
    <dgm:pt modelId="{9DBDE79D-C676-304E-9DCE-11E83C72F659}" type="pres">
      <dgm:prSet presAssocID="{950EDCE1-6FFE-48FA-8A3C-B88B04B045E7}" presName="spacer" presStyleCnt="0"/>
      <dgm:spPr/>
    </dgm:pt>
    <dgm:pt modelId="{AA3AC9C3-40B4-344C-AB86-53C4EE4945A5}" type="pres">
      <dgm:prSet presAssocID="{3AD817E0-E27A-4947-99AF-6F4249AE58E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BDBB18F-BE02-D746-8D9F-2C529B02776C}" type="pres">
      <dgm:prSet presAssocID="{B3C32136-FCDF-498E-A7ED-4688C93E3B18}" presName="spacer" presStyleCnt="0"/>
      <dgm:spPr/>
    </dgm:pt>
    <dgm:pt modelId="{F274321C-B671-E047-BF5B-954A45AEDEF9}" type="pres">
      <dgm:prSet presAssocID="{359D3A39-E578-4B12-9705-1628AB92C08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6BF1A63-BD7E-4148-8497-47D86A29A84B}" type="pres">
      <dgm:prSet presAssocID="{BBAB8CD6-D901-4C67-9D8B-490E49370EB8}" presName="spacer" presStyleCnt="0"/>
      <dgm:spPr/>
    </dgm:pt>
    <dgm:pt modelId="{3D1348C3-17F6-7D4F-94DF-1010D4210AB4}" type="pres">
      <dgm:prSet presAssocID="{D789DD30-12C3-47FD-AF28-D4E58919B00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239903D-01DB-4F07-9A72-94C29AC3B6BB}" srcId="{065CD330-874F-4EA5-9CD1-53F115AA1933}" destId="{3AD817E0-E27A-4947-99AF-6F4249AE58ED}" srcOrd="2" destOrd="0" parTransId="{D7469D8C-3E86-40DC-9E42-8F3D74935D92}" sibTransId="{B3C32136-FCDF-498E-A7ED-4688C93E3B18}"/>
    <dgm:cxn modelId="{C6430741-0639-F343-9D0B-F2687CBC3117}" type="presOf" srcId="{04A6CD0D-B273-47A2-8BED-0D584D793C60}" destId="{9FF883EB-A11D-F348-991A-55E6AF250D98}" srcOrd="0" destOrd="0" presId="urn:microsoft.com/office/officeart/2005/8/layout/vList2"/>
    <dgm:cxn modelId="{D9FA7146-D823-41B3-A8F9-96A1E4EB6BD9}" srcId="{065CD330-874F-4EA5-9CD1-53F115AA1933}" destId="{D789DD30-12C3-47FD-AF28-D4E58919B003}" srcOrd="4" destOrd="0" parTransId="{F6E3F943-BE15-4EB4-BCAC-B007A7C14D99}" sibTransId="{05EF1502-E1F4-4734-BC56-BA697697217B}"/>
    <dgm:cxn modelId="{84401972-BA5F-4284-A581-BF92DFFCE046}" srcId="{065CD330-874F-4EA5-9CD1-53F115AA1933}" destId="{1FE63C0E-0A5D-4B94-852D-417D39704552}" srcOrd="1" destOrd="0" parTransId="{A65CF551-DBCA-4586-88B5-F65FB223E399}" sibTransId="{950EDCE1-6FFE-48FA-8A3C-B88B04B045E7}"/>
    <dgm:cxn modelId="{0F796A84-4FF1-E749-A011-3C7701B3DFA6}" type="presOf" srcId="{D789DD30-12C3-47FD-AF28-D4E58919B003}" destId="{3D1348C3-17F6-7D4F-94DF-1010D4210AB4}" srcOrd="0" destOrd="0" presId="urn:microsoft.com/office/officeart/2005/8/layout/vList2"/>
    <dgm:cxn modelId="{BA5DFFA8-AFAB-7840-A94B-F781560699CA}" type="presOf" srcId="{3AD817E0-E27A-4947-99AF-6F4249AE58ED}" destId="{AA3AC9C3-40B4-344C-AB86-53C4EE4945A5}" srcOrd="0" destOrd="0" presId="urn:microsoft.com/office/officeart/2005/8/layout/vList2"/>
    <dgm:cxn modelId="{5C3E76A9-C578-43D2-9C7D-26A136F0E4D0}" srcId="{065CD330-874F-4EA5-9CD1-53F115AA1933}" destId="{04A6CD0D-B273-47A2-8BED-0D584D793C60}" srcOrd="0" destOrd="0" parTransId="{499CE225-EE9F-443D-9193-CDDC5C075805}" sibTransId="{8EB763A4-5378-4D83-AE46-F805BA68C6E6}"/>
    <dgm:cxn modelId="{045E96B5-2D95-4515-B459-6F759E0BBFF9}" srcId="{065CD330-874F-4EA5-9CD1-53F115AA1933}" destId="{359D3A39-E578-4B12-9705-1628AB92C08F}" srcOrd="3" destOrd="0" parTransId="{FF8B63F3-C3FB-4AED-A0FB-63475510A6B7}" sibTransId="{BBAB8CD6-D901-4C67-9D8B-490E49370EB8}"/>
    <dgm:cxn modelId="{AB29B6B9-A9B1-2441-A312-2C5839CFB7DC}" type="presOf" srcId="{1FE63C0E-0A5D-4B94-852D-417D39704552}" destId="{57116B12-0CF9-9A46-B4CE-CBD7BE673A1A}" srcOrd="0" destOrd="0" presId="urn:microsoft.com/office/officeart/2005/8/layout/vList2"/>
    <dgm:cxn modelId="{88531DDC-71C0-A042-A570-EE8C08337AE3}" type="presOf" srcId="{359D3A39-E578-4B12-9705-1628AB92C08F}" destId="{F274321C-B671-E047-BF5B-954A45AEDEF9}" srcOrd="0" destOrd="0" presId="urn:microsoft.com/office/officeart/2005/8/layout/vList2"/>
    <dgm:cxn modelId="{DE0C64F0-AC14-5B43-B907-7CB5BCAB2B34}" type="presOf" srcId="{065CD330-874F-4EA5-9CD1-53F115AA1933}" destId="{985A3518-F43C-404F-9F5C-CD0A7214A0FE}" srcOrd="0" destOrd="0" presId="urn:microsoft.com/office/officeart/2005/8/layout/vList2"/>
    <dgm:cxn modelId="{64539DB2-BC5A-AE47-B316-04AA97584367}" type="presParOf" srcId="{985A3518-F43C-404F-9F5C-CD0A7214A0FE}" destId="{9FF883EB-A11D-F348-991A-55E6AF250D98}" srcOrd="0" destOrd="0" presId="urn:microsoft.com/office/officeart/2005/8/layout/vList2"/>
    <dgm:cxn modelId="{8E7F96A0-16A5-9449-99FC-76D53531B2E2}" type="presParOf" srcId="{985A3518-F43C-404F-9F5C-CD0A7214A0FE}" destId="{DAFAE32C-757E-9E46-828B-EA135DF895D2}" srcOrd="1" destOrd="0" presId="urn:microsoft.com/office/officeart/2005/8/layout/vList2"/>
    <dgm:cxn modelId="{C55B9E74-62DE-B544-9C24-477F3EE5051E}" type="presParOf" srcId="{985A3518-F43C-404F-9F5C-CD0A7214A0FE}" destId="{57116B12-0CF9-9A46-B4CE-CBD7BE673A1A}" srcOrd="2" destOrd="0" presId="urn:microsoft.com/office/officeart/2005/8/layout/vList2"/>
    <dgm:cxn modelId="{984D0555-5B3F-0943-AF1B-F590AC869DA7}" type="presParOf" srcId="{985A3518-F43C-404F-9F5C-CD0A7214A0FE}" destId="{9DBDE79D-C676-304E-9DCE-11E83C72F659}" srcOrd="3" destOrd="0" presId="urn:microsoft.com/office/officeart/2005/8/layout/vList2"/>
    <dgm:cxn modelId="{927FA70D-6EF6-864D-A740-8AD3E85494A6}" type="presParOf" srcId="{985A3518-F43C-404F-9F5C-CD0A7214A0FE}" destId="{AA3AC9C3-40B4-344C-AB86-53C4EE4945A5}" srcOrd="4" destOrd="0" presId="urn:microsoft.com/office/officeart/2005/8/layout/vList2"/>
    <dgm:cxn modelId="{D18A612D-3255-6C4E-A287-73D73CE3945C}" type="presParOf" srcId="{985A3518-F43C-404F-9F5C-CD0A7214A0FE}" destId="{9BDBB18F-BE02-D746-8D9F-2C529B02776C}" srcOrd="5" destOrd="0" presId="urn:microsoft.com/office/officeart/2005/8/layout/vList2"/>
    <dgm:cxn modelId="{BD048184-4C65-2D4A-B77C-6CB9EC7A84BE}" type="presParOf" srcId="{985A3518-F43C-404F-9F5C-CD0A7214A0FE}" destId="{F274321C-B671-E047-BF5B-954A45AEDEF9}" srcOrd="6" destOrd="0" presId="urn:microsoft.com/office/officeart/2005/8/layout/vList2"/>
    <dgm:cxn modelId="{DDFDF625-A9E3-4C46-9722-D6BB741ECA10}" type="presParOf" srcId="{985A3518-F43C-404F-9F5C-CD0A7214A0FE}" destId="{46BF1A63-BD7E-4148-8497-47D86A29A84B}" srcOrd="7" destOrd="0" presId="urn:microsoft.com/office/officeart/2005/8/layout/vList2"/>
    <dgm:cxn modelId="{5BFD1E46-477B-814F-B32E-BEBF13EBD87A}" type="presParOf" srcId="{985A3518-F43C-404F-9F5C-CD0A7214A0FE}" destId="{3D1348C3-17F6-7D4F-94DF-1010D4210AB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757EF-CC6C-477A-9841-207C55E0CFCB}">
      <dsp:nvSpPr>
        <dsp:cNvPr id="0" name=""/>
        <dsp:cNvSpPr/>
      </dsp:nvSpPr>
      <dsp:spPr>
        <a:xfrm>
          <a:off x="0" y="498"/>
          <a:ext cx="9040450" cy="1166540"/>
        </a:xfrm>
        <a:prstGeom prst="roundRect">
          <a:avLst>
            <a:gd name="adj" fmla="val 10000"/>
          </a:avLst>
        </a:prstGeom>
        <a:solidFill>
          <a:schemeClr val="tx2">
            <a:lumMod val="90000"/>
            <a:alpha val="48238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E4856-A3DE-47C6-AB7F-7575C03C38CC}">
      <dsp:nvSpPr>
        <dsp:cNvPr id="0" name=""/>
        <dsp:cNvSpPr/>
      </dsp:nvSpPr>
      <dsp:spPr>
        <a:xfrm>
          <a:off x="352878" y="262970"/>
          <a:ext cx="641597" cy="6415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46735-297B-4F2A-BFBE-63CB81902D84}">
      <dsp:nvSpPr>
        <dsp:cNvPr id="0" name=""/>
        <dsp:cNvSpPr/>
      </dsp:nvSpPr>
      <dsp:spPr>
        <a:xfrm>
          <a:off x="1347354" y="498"/>
          <a:ext cx="7693095" cy="1166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59" tIns="123459" rIns="123459" bIns="12345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Understanding Data categories and the relationships between them.</a:t>
          </a:r>
        </a:p>
      </dsp:txBody>
      <dsp:txXfrm>
        <a:off x="1347354" y="498"/>
        <a:ext cx="7693095" cy="1166540"/>
      </dsp:txXfrm>
    </dsp:sp>
    <dsp:sp modelId="{F3647873-C456-4E5B-92CB-811B6A9ABF4A}">
      <dsp:nvSpPr>
        <dsp:cNvPr id="0" name=""/>
        <dsp:cNvSpPr/>
      </dsp:nvSpPr>
      <dsp:spPr>
        <a:xfrm>
          <a:off x="0" y="1458673"/>
          <a:ext cx="9040450" cy="1166540"/>
        </a:xfrm>
        <a:prstGeom prst="roundRect">
          <a:avLst>
            <a:gd name="adj" fmla="val 10000"/>
          </a:avLst>
        </a:prstGeom>
        <a:solidFill>
          <a:schemeClr val="tx2">
            <a:lumMod val="90000"/>
            <a:alpha val="99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95212-71CA-4712-995F-FED31BBBC81D}">
      <dsp:nvSpPr>
        <dsp:cNvPr id="0" name=""/>
        <dsp:cNvSpPr/>
      </dsp:nvSpPr>
      <dsp:spPr>
        <a:xfrm>
          <a:off x="352878" y="1721145"/>
          <a:ext cx="641597" cy="6415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344ED-244D-4E58-9F18-C48CF77D677F}">
      <dsp:nvSpPr>
        <dsp:cNvPr id="0" name=""/>
        <dsp:cNvSpPr/>
      </dsp:nvSpPr>
      <dsp:spPr>
        <a:xfrm>
          <a:off x="1347354" y="1458673"/>
          <a:ext cx="7693095" cy="1166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59" tIns="123459" rIns="123459" bIns="12345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Understanding the Anomalies</a:t>
          </a:r>
        </a:p>
      </dsp:txBody>
      <dsp:txXfrm>
        <a:off x="1347354" y="1458673"/>
        <a:ext cx="7693095" cy="1166540"/>
      </dsp:txXfrm>
    </dsp:sp>
    <dsp:sp modelId="{07BD1C0D-4330-4615-ADEA-767F3DF0AD99}">
      <dsp:nvSpPr>
        <dsp:cNvPr id="0" name=""/>
        <dsp:cNvSpPr/>
      </dsp:nvSpPr>
      <dsp:spPr>
        <a:xfrm>
          <a:off x="0" y="2916849"/>
          <a:ext cx="9040450" cy="1166540"/>
        </a:xfrm>
        <a:prstGeom prst="roundRect">
          <a:avLst>
            <a:gd name="adj" fmla="val 10000"/>
          </a:avLst>
        </a:prstGeom>
        <a:solidFill>
          <a:schemeClr val="tx2">
            <a:lumMod val="90000"/>
            <a:alpha val="48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8E6BC-E87F-443B-9393-615C98823E54}">
      <dsp:nvSpPr>
        <dsp:cNvPr id="0" name=""/>
        <dsp:cNvSpPr/>
      </dsp:nvSpPr>
      <dsp:spPr>
        <a:xfrm>
          <a:off x="352878" y="3179320"/>
          <a:ext cx="641597" cy="6415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76BE7-CC67-4587-BEB0-364C0841F567}">
      <dsp:nvSpPr>
        <dsp:cNvPr id="0" name=""/>
        <dsp:cNvSpPr/>
      </dsp:nvSpPr>
      <dsp:spPr>
        <a:xfrm>
          <a:off x="1347354" y="2916849"/>
          <a:ext cx="7693095" cy="1166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59" tIns="123459" rIns="123459" bIns="12345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 get insights from the data</a:t>
          </a:r>
        </a:p>
      </dsp:txBody>
      <dsp:txXfrm>
        <a:off x="1347354" y="2916849"/>
        <a:ext cx="7693095" cy="1166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883EB-A11D-F348-991A-55E6AF250D98}">
      <dsp:nvSpPr>
        <dsp:cNvPr id="0" name=""/>
        <dsp:cNvSpPr/>
      </dsp:nvSpPr>
      <dsp:spPr>
        <a:xfrm>
          <a:off x="0" y="90479"/>
          <a:ext cx="432402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AWS Glue</a:t>
          </a:r>
        </a:p>
      </dsp:txBody>
      <dsp:txXfrm>
        <a:off x="38638" y="129117"/>
        <a:ext cx="4246751" cy="714229"/>
      </dsp:txXfrm>
    </dsp:sp>
    <dsp:sp modelId="{57116B12-0CF9-9A46-B4CE-CBD7BE673A1A}">
      <dsp:nvSpPr>
        <dsp:cNvPr id="0" name=""/>
        <dsp:cNvSpPr/>
      </dsp:nvSpPr>
      <dsp:spPr>
        <a:xfrm>
          <a:off x="0" y="917183"/>
          <a:ext cx="432402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AWS S3 Bucket</a:t>
          </a:r>
        </a:p>
      </dsp:txBody>
      <dsp:txXfrm>
        <a:off x="38638" y="955821"/>
        <a:ext cx="4246751" cy="714229"/>
      </dsp:txXfrm>
    </dsp:sp>
    <dsp:sp modelId="{AA3AC9C3-40B4-344C-AB86-53C4EE4945A5}">
      <dsp:nvSpPr>
        <dsp:cNvPr id="0" name=""/>
        <dsp:cNvSpPr/>
      </dsp:nvSpPr>
      <dsp:spPr>
        <a:xfrm>
          <a:off x="0" y="1832573"/>
          <a:ext cx="432402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AWS Athena</a:t>
          </a:r>
        </a:p>
      </dsp:txBody>
      <dsp:txXfrm>
        <a:off x="38638" y="1871211"/>
        <a:ext cx="4246751" cy="714229"/>
      </dsp:txXfrm>
    </dsp:sp>
    <dsp:sp modelId="{F274321C-B671-E047-BF5B-954A45AEDEF9}">
      <dsp:nvSpPr>
        <dsp:cNvPr id="0" name=""/>
        <dsp:cNvSpPr/>
      </dsp:nvSpPr>
      <dsp:spPr>
        <a:xfrm>
          <a:off x="0" y="2719118"/>
          <a:ext cx="432402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MySql</a:t>
          </a:r>
          <a:r>
            <a:rPr lang="en-US" sz="3300" kern="1200" dirty="0"/>
            <a:t> Workbench</a:t>
          </a:r>
        </a:p>
      </dsp:txBody>
      <dsp:txXfrm>
        <a:off x="38638" y="2757756"/>
        <a:ext cx="4246751" cy="714229"/>
      </dsp:txXfrm>
    </dsp:sp>
    <dsp:sp modelId="{3D1348C3-17F6-7D4F-94DF-1010D4210AB4}">
      <dsp:nvSpPr>
        <dsp:cNvPr id="0" name=""/>
        <dsp:cNvSpPr/>
      </dsp:nvSpPr>
      <dsp:spPr>
        <a:xfrm>
          <a:off x="0" y="3605663"/>
          <a:ext cx="432402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Tableau</a:t>
          </a:r>
        </a:p>
      </dsp:txBody>
      <dsp:txXfrm>
        <a:off x="38638" y="3644301"/>
        <a:ext cx="4246751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5/17/22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5/17/22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rohitrox/medical-provider-fraud-detection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140-6736(19)33019-3" TargetMode="External"/><Relationship Id="rId2" Type="http://schemas.openxmlformats.org/officeDocument/2006/relationships/hyperlink" Target="https://www.simplyinsurance.com/how-many-americans-dont-have-health-insurance/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benefitspro.com/2012/06/22/top-5-critical-illness-claims/?slreturn=20220416173943" TargetMode="External"/><Relationship Id="rId4" Type="http://schemas.openxmlformats.org/officeDocument/2006/relationships/hyperlink" Target="https://www.statista.com/statistics/238765/health-insurance-status-of-the-total-population-of-marylan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Device on a finger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236" r="21236"/>
          <a:stretch/>
        </p:blipFill>
        <p:spPr>
          <a:xfrm>
            <a:off x="1402233" y="1388174"/>
            <a:ext cx="3798417" cy="4406166"/>
          </a:xfr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9466" y="859537"/>
            <a:ext cx="6079594" cy="1669352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Helvetica" pitchFamily="2" charset="0"/>
                <a:cs typeface="Times New Roman" panose="02020603050405020304" pitchFamily="18" charset="0"/>
              </a:rPr>
              <a:t>DATA MANAGEMENT  604 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Helvetica" pitchFamily="2" charset="0"/>
              </a:rPr>
              <a:t>Analysis of Health Insurance Claim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1206" y="3880222"/>
            <a:ext cx="4400542" cy="1914118"/>
          </a:xfrm>
        </p:spPr>
        <p:txBody>
          <a:bodyPr/>
          <a:lstStyle/>
          <a:p>
            <a:pPr lvl="1" algn="l"/>
            <a:r>
              <a:rPr lang="en-US" dirty="0">
                <a:solidFill>
                  <a:srgbClr val="071747"/>
                </a:solidFill>
                <a:latin typeface="Helvetica" pitchFamily="2" charset="0"/>
                <a:cs typeface="Times New Roman" panose="02020603050405020304" pitchFamily="18" charset="0"/>
              </a:rPr>
              <a:t>By</a:t>
            </a:r>
          </a:p>
          <a:p>
            <a:pPr lvl="1" algn="l"/>
            <a:r>
              <a:rPr lang="en-US" dirty="0">
                <a:solidFill>
                  <a:srgbClr val="071747"/>
                </a:solidFill>
                <a:latin typeface="Helvetica" pitchFamily="2" charset="0"/>
                <a:cs typeface="Times New Roman" panose="02020603050405020304" pitchFamily="18" charset="0"/>
              </a:rPr>
              <a:t>Lokesh </a:t>
            </a:r>
            <a:r>
              <a:rPr lang="en-US" dirty="0" err="1">
                <a:solidFill>
                  <a:srgbClr val="071747"/>
                </a:solidFill>
                <a:latin typeface="Helvetica" pitchFamily="2" charset="0"/>
                <a:cs typeface="Times New Roman" panose="02020603050405020304" pitchFamily="18" charset="0"/>
              </a:rPr>
              <a:t>Katuri</a:t>
            </a:r>
            <a:endParaRPr lang="en-US" dirty="0">
              <a:solidFill>
                <a:srgbClr val="071747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pPr lvl="1" algn="l"/>
            <a:r>
              <a:rPr lang="en-US" dirty="0">
                <a:solidFill>
                  <a:srgbClr val="071747"/>
                </a:solidFill>
                <a:latin typeface="Helvetica" pitchFamily="2" charset="0"/>
                <a:cs typeface="Times New Roman" panose="02020603050405020304" pitchFamily="18" charset="0"/>
              </a:rPr>
              <a:t>Daksh </a:t>
            </a:r>
            <a:r>
              <a:rPr lang="en-US" dirty="0" err="1">
                <a:solidFill>
                  <a:srgbClr val="071747"/>
                </a:solidFill>
                <a:latin typeface="Helvetica" pitchFamily="2" charset="0"/>
                <a:cs typeface="Times New Roman" panose="02020603050405020304" pitchFamily="18" charset="0"/>
              </a:rPr>
              <a:t>Jwalant</a:t>
            </a:r>
            <a:r>
              <a:rPr lang="en-US" dirty="0">
                <a:solidFill>
                  <a:srgbClr val="071747"/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71747"/>
                </a:solidFill>
                <a:latin typeface="Helvetica" pitchFamily="2" charset="0"/>
                <a:cs typeface="Times New Roman" panose="02020603050405020304" pitchFamily="18" charset="0"/>
              </a:rPr>
              <a:t>Intwala</a:t>
            </a:r>
            <a:endParaRPr lang="en-US" dirty="0">
              <a:solidFill>
                <a:srgbClr val="071747"/>
              </a:solidFill>
              <a:latin typeface="Helvetica" pitchFamily="2" charset="0"/>
              <a:cs typeface="Times New Roman" panose="02020603050405020304" pitchFamily="18" charset="0"/>
            </a:endParaRPr>
          </a:p>
          <a:p>
            <a:pPr lvl="1" algn="l"/>
            <a:r>
              <a:rPr lang="en-US" dirty="0">
                <a:solidFill>
                  <a:srgbClr val="071747"/>
                </a:solidFill>
                <a:latin typeface="Helvetica" pitchFamily="2" charset="0"/>
                <a:cs typeface="Times New Roman" panose="02020603050405020304" pitchFamily="18" charset="0"/>
              </a:rPr>
              <a:t>Jael </a:t>
            </a:r>
            <a:r>
              <a:rPr lang="en-US" dirty="0" err="1">
                <a:solidFill>
                  <a:srgbClr val="071747"/>
                </a:solidFill>
                <a:latin typeface="Helvetica" pitchFamily="2" charset="0"/>
                <a:cs typeface="Times New Roman" panose="02020603050405020304" pitchFamily="18" charset="0"/>
              </a:rPr>
              <a:t>Kruthi</a:t>
            </a:r>
            <a:r>
              <a:rPr lang="en-US" dirty="0">
                <a:solidFill>
                  <a:srgbClr val="071747"/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71747"/>
                </a:solidFill>
                <a:latin typeface="Helvetica" pitchFamily="2" charset="0"/>
                <a:cs typeface="Times New Roman" panose="02020603050405020304" pitchFamily="18" charset="0"/>
              </a:rPr>
              <a:t>Battana</a:t>
            </a:r>
            <a:endParaRPr lang="en-US" dirty="0">
              <a:solidFill>
                <a:srgbClr val="071747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0E372-28B9-7055-336E-FC59FA559E9C}"/>
              </a:ext>
            </a:extLst>
          </p:cNvPr>
          <p:cNvSpPr txBox="1"/>
          <p:nvPr/>
        </p:nvSpPr>
        <p:spPr>
          <a:xfrm>
            <a:off x="5689466" y="2980862"/>
            <a:ext cx="3177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71747"/>
                </a:solidFill>
                <a:latin typeface="Helvetica" pitchFamily="2" charset="0"/>
              </a:rPr>
              <a:t>Instructor: Prof. Hang Yue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FDB69B44-1D5C-1294-8646-D2332565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>
            <a:normAutofit fontScale="90000"/>
          </a:bodyPr>
          <a:lstStyle/>
          <a:p>
            <a:r>
              <a:rPr lang="en-US" dirty="0"/>
              <a:t>AWS – IAM ROLES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E41FFD-E0B0-0518-5C1B-620B93D7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31" y="1034826"/>
            <a:ext cx="9049938" cy="53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8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FDB69B44-1D5C-1294-8646-D2332565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AWS – S3 Bucket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6EE35BC-0B62-F5C2-0F63-E0FA2F59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78" y="1006017"/>
            <a:ext cx="9445043" cy="553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7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FDB69B44-1D5C-1294-8646-D2332565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8" y="-328501"/>
            <a:ext cx="6465781" cy="1147969"/>
          </a:xfrm>
        </p:spPr>
        <p:txBody>
          <a:bodyPr>
            <a:normAutofit/>
          </a:bodyPr>
          <a:lstStyle/>
          <a:p>
            <a:r>
              <a:rPr lang="en-US" dirty="0"/>
              <a:t>AWS – GLUE CRAWLER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C5E6F7-71CB-43FF-BEB7-9846DFD4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58" y="1117923"/>
            <a:ext cx="8976367" cy="52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77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FDB69B44-1D5C-1294-8646-D2332565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AWS – Athena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EEADF9-88A8-51D3-DCB3-ABAEC3FE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07" y="1074845"/>
            <a:ext cx="9315786" cy="54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9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58310-C108-17EF-4721-C2E980D39F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F48FC-ED29-E23C-1A8F-5A0650400627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C5937AF7-A348-8E85-F32B-50A813BC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AWS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ACB200-B60C-6438-69B0-68D35F8F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12" y="983930"/>
            <a:ext cx="9768356" cy="555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9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DDCEA-FE48-1AFB-BF20-D3F9CCD75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895" y="1011264"/>
            <a:ext cx="9106209" cy="5192797"/>
          </a:xfrm>
          <a:prstGeom prst="rect">
            <a:avLst/>
          </a:prstGeom>
        </p:spPr>
      </p:pic>
      <p:sp>
        <p:nvSpPr>
          <p:cNvPr id="7" name="Title 13">
            <a:extLst>
              <a:ext uri="{FF2B5EF4-FFF2-40B4-BE49-F238E27FC236}">
                <a16:creationId xmlns:a16="http://schemas.microsoft.com/office/drawing/2014/main" id="{08A914FD-8BED-933B-79F1-F7228852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4220485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FDB69B44-1D5C-1294-8646-D2332565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42975-DBBB-8C9F-D306-A6702E6D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91" y="1209450"/>
            <a:ext cx="9267017" cy="48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30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FDB69B44-1D5C-1294-8646-D2332565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F3A499-C53B-6669-E166-24FD1FD60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12" y="1038386"/>
            <a:ext cx="9074004" cy="51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2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FDB69B44-1D5C-1294-8646-D2332565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71140-0025-9CF9-CE8B-2144B6ADE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24" y="1107681"/>
            <a:ext cx="8975951" cy="49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5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FDB69B44-1D5C-1294-8646-D2332565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C3380-3277-A705-63A0-CC36ADCC8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848" y="1111603"/>
            <a:ext cx="9290304" cy="50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91" y="-135835"/>
            <a:ext cx="8333222" cy="1147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Introduction</a:t>
            </a:r>
            <a:endParaRPr lang="en-US" sz="3600" b="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242183" y="6379856"/>
            <a:ext cx="740227" cy="365125"/>
          </a:xfrm>
        </p:spPr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423308-5F8A-2A3B-7516-0C0BDAE5B0B5}"/>
              </a:ext>
            </a:extLst>
          </p:cNvPr>
          <p:cNvSpPr/>
          <p:nvPr/>
        </p:nvSpPr>
        <p:spPr>
          <a:xfrm>
            <a:off x="11146970" y="136525"/>
            <a:ext cx="740227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C7DE73-EE0F-62CC-0FF5-DB23253515DD}"/>
              </a:ext>
            </a:extLst>
          </p:cNvPr>
          <p:cNvSpPr/>
          <p:nvPr/>
        </p:nvSpPr>
        <p:spPr>
          <a:xfrm>
            <a:off x="4883739" y="5650130"/>
            <a:ext cx="4247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Most common disease or accident on which insurance was claimed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D9D806F-B0F6-2837-A3F4-4D19DFD64BE5}"/>
              </a:ext>
            </a:extLst>
          </p:cNvPr>
          <p:cNvSpPr/>
          <p:nvPr/>
        </p:nvSpPr>
        <p:spPr>
          <a:xfrm>
            <a:off x="3926409" y="1335215"/>
            <a:ext cx="1599894" cy="134606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299.5</a:t>
            </a:r>
          </a:p>
          <a:p>
            <a:pPr algn="ctr"/>
            <a:r>
              <a:rPr lang="en-US" dirty="0"/>
              <a:t>Million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1F363E0-02B8-CDE0-E787-BBD52CFE66FC}"/>
              </a:ext>
            </a:extLst>
          </p:cNvPr>
          <p:cNvSpPr/>
          <p:nvPr/>
        </p:nvSpPr>
        <p:spPr>
          <a:xfrm>
            <a:off x="7634970" y="3930405"/>
            <a:ext cx="1599894" cy="140210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5.9</a:t>
            </a:r>
          </a:p>
          <a:p>
            <a:pPr algn="ctr"/>
            <a:r>
              <a:rPr lang="en-US" dirty="0"/>
              <a:t>Million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A3F7BF0-D403-6A9A-746A-EDF6E1BDC61D}"/>
              </a:ext>
            </a:extLst>
          </p:cNvPr>
          <p:cNvSpPr/>
          <p:nvPr/>
        </p:nvSpPr>
        <p:spPr>
          <a:xfrm>
            <a:off x="9421356" y="5213690"/>
            <a:ext cx="1599894" cy="141166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1+ Million</a:t>
            </a:r>
          </a:p>
          <a:p>
            <a:pPr algn="ctr"/>
            <a:r>
              <a:rPr lang="en-US" dirty="0"/>
              <a:t>Heart Diseases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D951BD-D401-E787-14F9-FB638A2DFF5B}"/>
              </a:ext>
            </a:extLst>
          </p:cNvPr>
          <p:cNvSpPr txBox="1"/>
          <p:nvPr/>
        </p:nvSpPr>
        <p:spPr>
          <a:xfrm>
            <a:off x="394453" y="1646619"/>
            <a:ext cx="3568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People having Medical Insurance coverage in USA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A383E9-748D-C43B-01A8-321569328731}"/>
              </a:ext>
            </a:extLst>
          </p:cNvPr>
          <p:cNvSpPr/>
          <p:nvPr/>
        </p:nvSpPr>
        <p:spPr>
          <a:xfrm>
            <a:off x="3171559" y="4385457"/>
            <a:ext cx="3986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People having Medical Insurance coverage  in Maryland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D03D8F-13A9-9C93-2062-81EAA6EDC81A}"/>
              </a:ext>
            </a:extLst>
          </p:cNvPr>
          <p:cNvSpPr/>
          <p:nvPr/>
        </p:nvSpPr>
        <p:spPr>
          <a:xfrm>
            <a:off x="1728656" y="2990452"/>
            <a:ext cx="3821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Average number of claims in the country that saves lives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60902492-F729-B80F-538E-51A42AC9610D}"/>
              </a:ext>
            </a:extLst>
          </p:cNvPr>
          <p:cNvSpPr/>
          <p:nvPr/>
        </p:nvSpPr>
        <p:spPr>
          <a:xfrm>
            <a:off x="5796699" y="2607785"/>
            <a:ext cx="1599894" cy="141166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68,000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787E0-FC0A-DCAE-5DF3-3406E413D93E}"/>
              </a:ext>
            </a:extLst>
          </p:cNvPr>
          <p:cNvSpPr txBox="1"/>
          <p:nvPr/>
        </p:nvSpPr>
        <p:spPr>
          <a:xfrm>
            <a:off x="5352746" y="2361964"/>
            <a:ext cx="52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36BF10-0485-0FA1-FF7B-58A2C79015B8}"/>
              </a:ext>
            </a:extLst>
          </p:cNvPr>
          <p:cNvSpPr txBox="1"/>
          <p:nvPr/>
        </p:nvSpPr>
        <p:spPr>
          <a:xfrm>
            <a:off x="7158215" y="3681604"/>
            <a:ext cx="52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2BE2F-11DA-1639-4680-C0392B931A6F}"/>
              </a:ext>
            </a:extLst>
          </p:cNvPr>
          <p:cNvSpPr txBox="1"/>
          <p:nvPr/>
        </p:nvSpPr>
        <p:spPr>
          <a:xfrm>
            <a:off x="9010132" y="5029024"/>
            <a:ext cx="52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6F6D33-5E74-CF0C-A032-397BD348306F}"/>
              </a:ext>
            </a:extLst>
          </p:cNvPr>
          <p:cNvSpPr txBox="1"/>
          <p:nvPr/>
        </p:nvSpPr>
        <p:spPr>
          <a:xfrm>
            <a:off x="10759168" y="6284594"/>
            <a:ext cx="52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3503891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FDB69B44-1D5C-1294-8646-D2332565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9DBB0-4F39-3515-8D82-B709AAB1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17" y="1113727"/>
            <a:ext cx="8824766" cy="49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6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FDB69B44-1D5C-1294-8646-D2332565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AWS</a:t>
            </a:r>
          </a:p>
        </p:txBody>
      </p:sp>
      <p:pic>
        <p:nvPicPr>
          <p:cNvPr id="6" name="Picture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1D09C615-1146-166E-3CC7-ABDC90911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06" y="1091130"/>
            <a:ext cx="9155788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65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46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Dashboard-1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C095B95-C16E-4D1E-FC48-B0CE53E72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31" y="812101"/>
            <a:ext cx="8872537" cy="57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8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46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Dashboard-2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41F331E-377F-5D2C-6764-5BB9754C2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64" y="1106891"/>
            <a:ext cx="8470153" cy="55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3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46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Data Analysis and Visualization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66DCDBD1-99B0-8633-BDC5-2032A5EF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7" y="1083889"/>
            <a:ext cx="8560085" cy="49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05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46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Data Analysis and Visualization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0AEB98C4-6B89-35F8-5CC1-9D7AB33D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11" y="913694"/>
            <a:ext cx="8669777" cy="50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46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Data Analysis and Visualization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EED096E-0727-8BD3-EFCC-B0C3F87A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98" y="1152394"/>
            <a:ext cx="9443403" cy="54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9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46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Data Analysis and Visualization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F4F6DFF3-807F-2545-2B81-365D18C5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59" y="812101"/>
            <a:ext cx="8018140" cy="583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71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46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Data Analysis and Visualization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8ED6CC4-4459-73C3-DA2E-681EDE428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79" y="1027059"/>
            <a:ext cx="9222241" cy="547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0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46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Data Analysis and Visualization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37F846E-F732-4ED6-012E-365C30748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28" y="923997"/>
            <a:ext cx="9501155" cy="56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5" y="-135835"/>
            <a:ext cx="8333222" cy="1147969"/>
          </a:xfrm>
        </p:spPr>
        <p:txBody>
          <a:bodyPr/>
          <a:lstStyle/>
          <a:p>
            <a:r>
              <a:rPr lang="en-US" dirty="0"/>
              <a:t>About Dataset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423308-5F8A-2A3B-7516-0C0BDAE5B0B5}"/>
              </a:ext>
            </a:extLst>
          </p:cNvPr>
          <p:cNvSpPr/>
          <p:nvPr/>
        </p:nvSpPr>
        <p:spPr>
          <a:xfrm>
            <a:off x="11146970" y="136525"/>
            <a:ext cx="740227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F26D18F-53F9-4577-5D26-7F11431D3352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03328170"/>
              </p:ext>
            </p:extLst>
          </p:nvPr>
        </p:nvGraphicFramePr>
        <p:xfrm>
          <a:off x="1673328" y="2782406"/>
          <a:ext cx="3463012" cy="1558487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3463012">
                  <a:extLst>
                    <a:ext uri="{9D8B030D-6E8A-4147-A177-3AD203B41FA5}">
                      <a16:colId xmlns:a16="http://schemas.microsoft.com/office/drawing/2014/main" val="3915706961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024570"/>
                  </a:ext>
                </a:extLst>
              </a:tr>
              <a:tr h="3353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14224"/>
                  </a:ext>
                </a:extLst>
              </a:tr>
              <a:tr h="8269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 Insurance Beneficiary Data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403210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1AF27D2-22BA-ACDA-C665-8F8D9A467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104179"/>
              </p:ext>
            </p:extLst>
          </p:nvPr>
        </p:nvGraphicFramePr>
        <p:xfrm>
          <a:off x="6131763" y="2782406"/>
          <a:ext cx="47430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3048">
                  <a:extLst>
                    <a:ext uri="{9D8B030D-6E8A-4147-A177-3AD203B41FA5}">
                      <a16:colId xmlns:a16="http://schemas.microsoft.com/office/drawing/2014/main" val="305208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4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Inpatient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70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Outpatient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58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Beneficiary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51311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585923-60D8-775D-D202-FA150893A4E8}"/>
              </a:ext>
            </a:extLst>
          </p:cNvPr>
          <p:cNvSpPr txBox="1"/>
          <p:nvPr/>
        </p:nvSpPr>
        <p:spPr>
          <a:xfrm>
            <a:off x="1673328" y="5574373"/>
            <a:ext cx="7589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*Data Source: Kaggle</a:t>
            </a:r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https://www.kaggle.com/code/rohitrox/medical-provider-fraud-detection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80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46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Data Analysis and Visualization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E93D620-FF01-9F49-BACF-08F745A9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295" y="944105"/>
            <a:ext cx="8820242" cy="57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5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46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Data Analysis and Visualization</a:t>
            </a:r>
          </a:p>
        </p:txBody>
      </p:sp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8BA97586-1F6F-574E-B55F-F38F035F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28" y="949503"/>
            <a:ext cx="9448841" cy="56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13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246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Data Analysis and Visualization</a:t>
            </a:r>
          </a:p>
        </p:txBody>
      </p:sp>
      <p:pic>
        <p:nvPicPr>
          <p:cNvPr id="4" name="Picture 3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89B39158-29CA-37C7-2003-7CBC9907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80" y="920589"/>
            <a:ext cx="9498635" cy="57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4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99344-1A1A-918A-5CAB-8BEED1543832}"/>
              </a:ext>
            </a:extLst>
          </p:cNvPr>
          <p:cNvSpPr/>
          <p:nvPr/>
        </p:nvSpPr>
        <p:spPr>
          <a:xfrm>
            <a:off x="11146970" y="136525"/>
            <a:ext cx="740227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11A6E2-8E1A-55C5-3A07-D51D250ED74D}"/>
              </a:ext>
            </a:extLst>
          </p:cNvPr>
          <p:cNvSpPr txBox="1"/>
          <p:nvPr/>
        </p:nvSpPr>
        <p:spPr>
          <a:xfrm>
            <a:off x="1402949" y="1779687"/>
            <a:ext cx="692666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2000" dirty="0"/>
              <a:t>Understood the Inpatient &amp; Outpatient Trend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2000" dirty="0"/>
              <a:t>Major Patients have claimed insurance for heart related sufferings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2000" dirty="0"/>
              <a:t>Patients claim their insurance multiple times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2000" dirty="0"/>
              <a:t>Strokes were more frequent than Heart Failure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2000" dirty="0"/>
              <a:t>Majority of the Reimbursement amount was around $4000</a:t>
            </a:r>
          </a:p>
          <a:p>
            <a:pPr marL="342900" indent="-342900">
              <a:lnSpc>
                <a:spcPct val="20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sz="2000" dirty="0"/>
              <a:t>The insurances claimed had gender equality with 42-57%.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ü"/>
            </a:pPr>
            <a:endParaRPr lang="en-US" dirty="0"/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ü"/>
            </a:pPr>
            <a:endParaRPr lang="en-US" dirty="0"/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ü"/>
            </a:pPr>
            <a:endParaRPr lang="en-US" dirty="0"/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91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57625" y="2137804"/>
            <a:ext cx="7300663" cy="258239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dirty="0"/>
              <a:t>AWS Clous Services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dirty="0"/>
              <a:t>How to use Tableau to get data insights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dirty="0"/>
              <a:t>Querying Data using AWS-Athena to get valuable information 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dirty="0"/>
              <a:t>Local Machine + Server Integration</a:t>
            </a:r>
          </a:p>
          <a:p>
            <a:pPr>
              <a:buClr>
                <a:schemeClr val="accent2"/>
              </a:buClr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99344-1A1A-918A-5CAB-8BEED1543832}"/>
              </a:ext>
            </a:extLst>
          </p:cNvPr>
          <p:cNvSpPr/>
          <p:nvPr/>
        </p:nvSpPr>
        <p:spPr>
          <a:xfrm>
            <a:off x="11146970" y="136525"/>
            <a:ext cx="740227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pic>
        <p:nvPicPr>
          <p:cNvPr id="12" name="Picture Placeholder 16" descr="Device on a finger">
            <a:extLst>
              <a:ext uri="{FF2B5EF4-FFF2-40B4-BE49-F238E27FC236}">
                <a16:creationId xmlns:a16="http://schemas.microsoft.com/office/drawing/2014/main" id="{B1F15F7F-3153-BADB-CBB8-AF3DA5F6BC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36" r="21236"/>
          <a:stretch/>
        </p:blipFill>
        <p:spPr>
          <a:xfrm>
            <a:off x="1727910" y="1225916"/>
            <a:ext cx="3798417" cy="4406166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EB6CC48-0114-C620-2ED6-DE86C333EB29}"/>
              </a:ext>
            </a:extLst>
          </p:cNvPr>
          <p:cNvSpPr/>
          <p:nvPr/>
        </p:nvSpPr>
        <p:spPr>
          <a:xfrm>
            <a:off x="6277341" y="3175571"/>
            <a:ext cx="538646" cy="2093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7442CD-E92A-EBE4-AF63-5FBAD126CEEE}"/>
              </a:ext>
            </a:extLst>
          </p:cNvPr>
          <p:cNvSpPr txBox="1"/>
          <p:nvPr/>
        </p:nvSpPr>
        <p:spPr>
          <a:xfrm>
            <a:off x="6327664" y="3609684"/>
            <a:ext cx="1541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TEAM-10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7341" y="1588453"/>
            <a:ext cx="4853573" cy="1616252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</p:spTree>
    <p:extLst>
      <p:ext uri="{BB962C8B-B14F-4D97-AF65-F5344CB8AC3E}">
        <p14:creationId xmlns:p14="http://schemas.microsoft.com/office/powerpoint/2010/main" val="3735350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BD05F-6F41-4DC6-98B4-D58BCFF6D6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02369-60BB-A799-8AEB-10E8DCFD7975}"/>
              </a:ext>
            </a:extLst>
          </p:cNvPr>
          <p:cNvSpPr/>
          <p:nvPr/>
        </p:nvSpPr>
        <p:spPr>
          <a:xfrm>
            <a:off x="11146970" y="0"/>
            <a:ext cx="740228" cy="821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553B4-7A15-8331-E3D5-E0DB928E9B4C}"/>
              </a:ext>
            </a:extLst>
          </p:cNvPr>
          <p:cNvSpPr/>
          <p:nvPr/>
        </p:nvSpPr>
        <p:spPr>
          <a:xfrm>
            <a:off x="518678" y="1646188"/>
            <a:ext cx="113685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Many Americans Don’t Have Health Insurance In 2022? </a:t>
            </a:r>
          </a:p>
          <a:p>
            <a:r>
              <a:rPr lang="en-US" dirty="0">
                <a:hlinkClick r:id="rId2"/>
              </a:rPr>
              <a:t>https://www.simplyinsurance.com/how-many-americans-dont-have-health-insurance/</a:t>
            </a:r>
            <a:endParaRPr lang="en-US" dirty="0"/>
          </a:p>
          <a:p>
            <a:endParaRPr lang="en-US" dirty="0"/>
          </a:p>
          <a:p>
            <a:r>
              <a:rPr lang="en-US" dirty="0"/>
              <a:t>2. Galvani, A. P., </a:t>
            </a:r>
            <a:r>
              <a:rPr lang="en-US" dirty="0" err="1"/>
              <a:t>Parpia</a:t>
            </a:r>
            <a:r>
              <a:rPr lang="en-US" dirty="0"/>
              <a:t>, A. S., Foster, E. M., Singer, B. H., &amp; Fitzpatrick, M. C. (2020). Improving the Prognosis of Healthcare in the United States. Lancet (London, England), 395(10223), 524. </a:t>
            </a:r>
          </a:p>
          <a:p>
            <a:r>
              <a:rPr lang="en-US" dirty="0">
                <a:hlinkClick r:id="rId3"/>
              </a:rPr>
              <a:t>https://doi.org/10.1016/S0140-6736(19)33019-3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Health insurance status Maryland population 2020 | Statista.</a:t>
            </a:r>
          </a:p>
          <a:p>
            <a:r>
              <a:rPr lang="en-US" dirty="0">
                <a:hlinkClick r:id="rId4"/>
              </a:rPr>
              <a:t>https://www.statista.com/statistics/238765/health-insurance-status-of-the-total-population-of-maryland/</a:t>
            </a:r>
            <a:endParaRPr lang="en-US" dirty="0"/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i="1" dirty="0"/>
              <a:t>Top 5 critical illness claims | </a:t>
            </a:r>
            <a:r>
              <a:rPr lang="en-US" i="1" dirty="0" err="1"/>
              <a:t>BenefitsPRO</a:t>
            </a:r>
            <a:r>
              <a:rPr lang="en-US" dirty="0"/>
              <a:t>. </a:t>
            </a:r>
          </a:p>
          <a:p>
            <a:r>
              <a:rPr lang="en-US" dirty="0">
                <a:hlinkClick r:id="rId5"/>
              </a:rPr>
              <a:t>https://www.benefitspro.com/2012/06/22/top-5-critical-illness-claims/?slreturn=20220416173943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5" y="-135835"/>
            <a:ext cx="8333222" cy="1147969"/>
          </a:xfrm>
        </p:spPr>
        <p:txBody>
          <a:bodyPr/>
          <a:lstStyle/>
          <a:p>
            <a:r>
              <a:rPr lang="en-US" dirty="0"/>
              <a:t>Dataset Description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423308-5F8A-2A3B-7516-0C0BDAE5B0B5}"/>
              </a:ext>
            </a:extLst>
          </p:cNvPr>
          <p:cNvSpPr/>
          <p:nvPr/>
        </p:nvSpPr>
        <p:spPr>
          <a:xfrm>
            <a:off x="11146970" y="136525"/>
            <a:ext cx="740227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8F833-3303-67FE-F69B-FEFD64E28F29}"/>
              </a:ext>
            </a:extLst>
          </p:cNvPr>
          <p:cNvSpPr txBox="1"/>
          <p:nvPr/>
        </p:nvSpPr>
        <p:spPr>
          <a:xfrm>
            <a:off x="1264864" y="1813562"/>
            <a:ext cx="6143624" cy="3566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fontAlgn="base">
              <a:lnSpc>
                <a:spcPct val="150000"/>
              </a:lnSpc>
              <a:spcBef>
                <a:spcPts val="790"/>
              </a:spcBef>
              <a:spcAft>
                <a:spcPts val="790"/>
              </a:spcAft>
            </a:pP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chemeClr val="accent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InPatient</a:t>
            </a:r>
            <a:endParaRPr lang="en-US" sz="1800" b="1" dirty="0">
              <a:solidFill>
                <a:schemeClr val="accent6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457200" marR="0" fontAlgn="base">
              <a:lnSpc>
                <a:spcPct val="150000"/>
              </a:lnSpc>
              <a:spcBef>
                <a:spcPts val="790"/>
              </a:spcBef>
              <a:spcAft>
                <a:spcPts val="790"/>
              </a:spcAft>
            </a:pPr>
            <a:r>
              <a:rPr lang="en-US" sz="18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Volume of data: 50K records and 27 attributes </a:t>
            </a:r>
            <a:endParaRPr lang="en-US" sz="18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fontAlgn="base">
              <a:lnSpc>
                <a:spcPct val="150000"/>
              </a:lnSpc>
              <a:spcBef>
                <a:spcPts val="790"/>
              </a:spcBef>
              <a:spcAft>
                <a:spcPts val="790"/>
              </a:spcAft>
            </a:pP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2. </a:t>
            </a:r>
            <a:r>
              <a:rPr lang="en-US" sz="1800" b="1" dirty="0" err="1">
                <a:solidFill>
                  <a:schemeClr val="accent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OutPatient</a:t>
            </a:r>
            <a:endParaRPr lang="en-US" sz="1800" b="1" dirty="0">
              <a:solidFill>
                <a:schemeClr val="accent6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457200" marR="0" fontAlgn="base">
              <a:lnSpc>
                <a:spcPct val="150000"/>
              </a:lnSpc>
              <a:spcBef>
                <a:spcPts val="790"/>
              </a:spcBef>
              <a:spcAft>
                <a:spcPts val="790"/>
              </a:spcAft>
            </a:pPr>
            <a:r>
              <a:rPr lang="en-US" sz="18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Volume of data: 643k records and 30 attributes </a:t>
            </a:r>
            <a:endParaRPr lang="en-US" sz="18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fontAlgn="base">
              <a:lnSpc>
                <a:spcPct val="150000"/>
              </a:lnSpc>
              <a:spcBef>
                <a:spcPts val="790"/>
              </a:spcBef>
              <a:spcAft>
                <a:spcPts val="790"/>
              </a:spcAft>
            </a:pPr>
            <a:r>
              <a:rPr lang="en-US" sz="1800" b="1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3. Beneficiary Data</a:t>
            </a:r>
          </a:p>
          <a:p>
            <a:pPr marL="457200" marR="0" fontAlgn="base">
              <a:lnSpc>
                <a:spcPct val="150000"/>
              </a:lnSpc>
              <a:spcBef>
                <a:spcPts val="790"/>
              </a:spcBef>
              <a:spcAft>
                <a:spcPts val="790"/>
              </a:spcAft>
            </a:pPr>
            <a:r>
              <a:rPr lang="en-US" sz="1800" dirty="0">
                <a:solidFill>
                  <a:schemeClr val="accent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	Volume of data: 202k records and 27 attributes</a:t>
            </a:r>
            <a:endParaRPr lang="en-US" sz="1800" dirty="0">
              <a:solidFill>
                <a:schemeClr val="accent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85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20" y="-255921"/>
            <a:ext cx="8333222" cy="1147969"/>
          </a:xfrm>
        </p:spPr>
        <p:txBody>
          <a:bodyPr/>
          <a:lstStyle/>
          <a:p>
            <a:r>
              <a:rPr lang="en-US" dirty="0"/>
              <a:t>Objectives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99344-1A1A-918A-5CAB-8BEED1543832}"/>
              </a:ext>
            </a:extLst>
          </p:cNvPr>
          <p:cNvSpPr/>
          <p:nvPr/>
        </p:nvSpPr>
        <p:spPr>
          <a:xfrm>
            <a:off x="11146970" y="136525"/>
            <a:ext cx="740227" cy="603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ext Placeholder 32">
            <a:extLst>
              <a:ext uri="{FF2B5EF4-FFF2-40B4-BE49-F238E27FC236}">
                <a16:creationId xmlns:a16="http://schemas.microsoft.com/office/drawing/2014/main" id="{958387A2-21CF-FF44-A838-281388651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246048"/>
              </p:ext>
            </p:extLst>
          </p:nvPr>
        </p:nvGraphicFramePr>
        <p:xfrm>
          <a:off x="531813" y="2005762"/>
          <a:ext cx="9040450" cy="408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2046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58" y="0"/>
            <a:ext cx="6883535" cy="812101"/>
          </a:xfrm>
        </p:spPr>
        <p:txBody>
          <a:bodyPr>
            <a:normAutofit fontScale="90000"/>
          </a:bodyPr>
          <a:lstStyle/>
          <a:p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F66AED0-87B8-0B9E-27F4-CDA8F575429C}"/>
              </a:ext>
            </a:extLst>
          </p:cNvPr>
          <p:cNvSpPr txBox="1">
            <a:spLocks/>
          </p:cNvSpPr>
          <p:nvPr/>
        </p:nvSpPr>
        <p:spPr>
          <a:xfrm>
            <a:off x="150758" y="-403465"/>
            <a:ext cx="7342622" cy="121556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3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 Diagram &amp; Metadata</a:t>
            </a:r>
            <a:endParaRPr lang="en-US" b="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2C61B30-40A6-90DF-607F-9B757899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637" y="1215566"/>
            <a:ext cx="9398725" cy="47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7" y="-221387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Technologies Used</a:t>
            </a:r>
            <a:endParaRPr lang="en-US" b="0" dirty="0"/>
          </a:p>
        </p:txBody>
      </p:sp>
      <p:graphicFrame>
        <p:nvGraphicFramePr>
          <p:cNvPr id="16" name="Text Placeholder 8">
            <a:extLst>
              <a:ext uri="{FF2B5EF4-FFF2-40B4-BE49-F238E27FC236}">
                <a16:creationId xmlns:a16="http://schemas.microsoft.com/office/drawing/2014/main" id="{6731F2E6-F44A-0448-4ED2-47A6D45AC7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817615"/>
              </p:ext>
            </p:extLst>
          </p:nvPr>
        </p:nvGraphicFramePr>
        <p:xfrm>
          <a:off x="3549112" y="1596325"/>
          <a:ext cx="4324027" cy="445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6DCB78F-B39E-2573-DA4F-9FBCAA6029A2}"/>
              </a:ext>
            </a:extLst>
          </p:cNvPr>
          <p:cNvSpPr/>
          <p:nvPr/>
        </p:nvSpPr>
        <p:spPr>
          <a:xfrm>
            <a:off x="11146970" y="244110"/>
            <a:ext cx="827313" cy="436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41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Flow of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99344-1A1A-918A-5CAB-8BEED154383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A95B9C-2A54-714D-1CA0-691F646E6B6F}"/>
              </a:ext>
            </a:extLst>
          </p:cNvPr>
          <p:cNvSpPr/>
          <p:nvPr/>
        </p:nvSpPr>
        <p:spPr>
          <a:xfrm>
            <a:off x="1521354" y="1035665"/>
            <a:ext cx="3906815" cy="75362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1DEAE2-5FB9-1A12-CD41-9F2BBEC53B3D}"/>
              </a:ext>
            </a:extLst>
          </p:cNvPr>
          <p:cNvSpPr/>
          <p:nvPr/>
        </p:nvSpPr>
        <p:spPr>
          <a:xfrm>
            <a:off x="6632028" y="994716"/>
            <a:ext cx="3906815" cy="75362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AWS RDS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D069307-F913-2756-0628-C4D06DFDA374}"/>
              </a:ext>
            </a:extLst>
          </p:cNvPr>
          <p:cNvSpPr/>
          <p:nvPr/>
        </p:nvSpPr>
        <p:spPr>
          <a:xfrm>
            <a:off x="6632027" y="2754732"/>
            <a:ext cx="4046303" cy="753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AWS GLUE CRAWLER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636DC1-1E3C-12BC-E960-754F027E7A40}"/>
              </a:ext>
            </a:extLst>
          </p:cNvPr>
          <p:cNvSpPr/>
          <p:nvPr/>
        </p:nvSpPr>
        <p:spPr>
          <a:xfrm>
            <a:off x="1526666" y="2739422"/>
            <a:ext cx="3939366" cy="75362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INTEGRATING WITH ATHENA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412F7E-33B9-F8E5-943C-37C8239ADFBC}"/>
              </a:ext>
            </a:extLst>
          </p:cNvPr>
          <p:cNvSpPr/>
          <p:nvPr/>
        </p:nvSpPr>
        <p:spPr>
          <a:xfrm>
            <a:off x="1521353" y="4471926"/>
            <a:ext cx="3939363" cy="7536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INTEGRATING WITH TABLEAU FOR VISUALISATION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A7CC28D-C028-9813-060B-012BC3C6F443}"/>
              </a:ext>
            </a:extLst>
          </p:cNvPr>
          <p:cNvSpPr/>
          <p:nvPr/>
        </p:nvSpPr>
        <p:spPr>
          <a:xfrm>
            <a:off x="6632026" y="4420373"/>
            <a:ext cx="4046303" cy="75362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Querying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0D05E4-EA83-79A6-85AD-9290D7A61CEE}"/>
              </a:ext>
            </a:extLst>
          </p:cNvPr>
          <p:cNvCxnSpPr>
            <a:cxnSpLocks/>
          </p:cNvCxnSpPr>
          <p:nvPr/>
        </p:nvCxnSpPr>
        <p:spPr>
          <a:xfrm>
            <a:off x="5544777" y="1371529"/>
            <a:ext cx="970643" cy="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163A68-1AE9-126A-C544-8500D52BE47F}"/>
              </a:ext>
            </a:extLst>
          </p:cNvPr>
          <p:cNvCxnSpPr>
            <a:cxnSpLocks/>
          </p:cNvCxnSpPr>
          <p:nvPr/>
        </p:nvCxnSpPr>
        <p:spPr>
          <a:xfrm>
            <a:off x="8655179" y="1897789"/>
            <a:ext cx="0" cy="69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D75AFE-EE42-E153-F1B3-EE42B314666C}"/>
              </a:ext>
            </a:extLst>
          </p:cNvPr>
          <p:cNvCxnSpPr>
            <a:cxnSpLocks/>
          </p:cNvCxnSpPr>
          <p:nvPr/>
        </p:nvCxnSpPr>
        <p:spPr>
          <a:xfrm flipH="1">
            <a:off x="5549279" y="3163067"/>
            <a:ext cx="9661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4B2E67-8A65-7EB8-9BEF-E7140ECE7DE1}"/>
              </a:ext>
            </a:extLst>
          </p:cNvPr>
          <p:cNvCxnSpPr>
            <a:cxnSpLocks/>
          </p:cNvCxnSpPr>
          <p:nvPr/>
        </p:nvCxnSpPr>
        <p:spPr>
          <a:xfrm>
            <a:off x="3474760" y="3639766"/>
            <a:ext cx="0" cy="70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3A4C506-51AA-6923-FB0A-99CAAFE86D36}"/>
              </a:ext>
            </a:extLst>
          </p:cNvPr>
          <p:cNvSpPr/>
          <p:nvPr/>
        </p:nvSpPr>
        <p:spPr>
          <a:xfrm>
            <a:off x="6632027" y="5925228"/>
            <a:ext cx="3906815" cy="75362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7F3054-46D2-F160-2DEC-F535326C74CC}"/>
              </a:ext>
            </a:extLst>
          </p:cNvPr>
          <p:cNvCxnSpPr>
            <a:cxnSpLocks/>
          </p:cNvCxnSpPr>
          <p:nvPr/>
        </p:nvCxnSpPr>
        <p:spPr>
          <a:xfrm>
            <a:off x="5561049" y="4840449"/>
            <a:ext cx="970643" cy="8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31CCFF-8C64-626D-0007-C028513AD9DE}"/>
              </a:ext>
            </a:extLst>
          </p:cNvPr>
          <p:cNvCxnSpPr>
            <a:cxnSpLocks/>
          </p:cNvCxnSpPr>
          <p:nvPr/>
        </p:nvCxnSpPr>
        <p:spPr>
          <a:xfrm>
            <a:off x="8585434" y="5225774"/>
            <a:ext cx="0" cy="579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17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C3EEF-52C5-0387-3381-F416AC45BDF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AFEE7C-0898-5E6D-5AB2-E3B8CF7852E2}"/>
              </a:ext>
            </a:extLst>
          </p:cNvPr>
          <p:cNvSpPr/>
          <p:nvPr/>
        </p:nvSpPr>
        <p:spPr>
          <a:xfrm>
            <a:off x="11020731" y="121986"/>
            <a:ext cx="959453" cy="68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3">
            <a:extLst>
              <a:ext uri="{FF2B5EF4-FFF2-40B4-BE49-F238E27FC236}">
                <a16:creationId xmlns:a16="http://schemas.microsoft.com/office/drawing/2014/main" id="{FDB69B44-1D5C-1294-8646-D2332565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99" y="-328501"/>
            <a:ext cx="4114800" cy="1147969"/>
          </a:xfrm>
        </p:spPr>
        <p:txBody>
          <a:bodyPr/>
          <a:lstStyle/>
          <a:p>
            <a:r>
              <a:rPr lang="en-US" dirty="0"/>
              <a:t>AWS - RDS</a:t>
            </a:r>
          </a:p>
        </p:txBody>
      </p:sp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834162A-0236-7B54-B542-0E6423CA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74" y="1060261"/>
            <a:ext cx="9340651" cy="54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16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7F4215-C6BB-44A3-9A5E-9446E6835900}">
  <ds:schemaRefs>
    <ds:schemaRef ds:uri="http://schemas.microsoft.com/office/2006/documentManagement/types"/>
    <ds:schemaRef ds:uri="http://www.w3.org/XML/1998/namespace"/>
    <ds:schemaRef ds:uri="71af3243-3dd4-4a8d-8c0d-dd76da1f02a5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1873</TotalTime>
  <Words>550</Words>
  <Application>Microsoft Macintosh PowerPoint</Application>
  <PresentationFormat>Widescreen</PresentationFormat>
  <Paragraphs>139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Black</vt:lpstr>
      <vt:lpstr>Calibri</vt:lpstr>
      <vt:lpstr>Gill Sans SemiBold</vt:lpstr>
      <vt:lpstr>Helvetica</vt:lpstr>
      <vt:lpstr>Times New Roman</vt:lpstr>
      <vt:lpstr>Wingdings</vt:lpstr>
      <vt:lpstr>Office Theme</vt:lpstr>
      <vt:lpstr>DATA MANAGEMENT  604   Analysis of Health Insurance Claim Data</vt:lpstr>
      <vt:lpstr>Introduction</vt:lpstr>
      <vt:lpstr>About Dataset</vt:lpstr>
      <vt:lpstr>Dataset Description</vt:lpstr>
      <vt:lpstr>Objectives</vt:lpstr>
      <vt:lpstr>  </vt:lpstr>
      <vt:lpstr>Technologies Used</vt:lpstr>
      <vt:lpstr>Flow of Project</vt:lpstr>
      <vt:lpstr>AWS - RDS</vt:lpstr>
      <vt:lpstr>AWS – IAM ROLES</vt:lpstr>
      <vt:lpstr>AWS – S3 Bucket</vt:lpstr>
      <vt:lpstr>AWS – GLUE CRAWLER</vt:lpstr>
      <vt:lpstr>AWS – Athena</vt:lpstr>
      <vt:lpstr>AWS</vt:lpstr>
      <vt:lpstr>AWS</vt:lpstr>
      <vt:lpstr>AWS</vt:lpstr>
      <vt:lpstr>AWS</vt:lpstr>
      <vt:lpstr>AWS</vt:lpstr>
      <vt:lpstr>AWS</vt:lpstr>
      <vt:lpstr>AWS</vt:lpstr>
      <vt:lpstr>AWS</vt:lpstr>
      <vt:lpstr>  Dashboard-1</vt:lpstr>
      <vt:lpstr>  Dashboard-2</vt:lpstr>
      <vt:lpstr>  Data Analysis and Visualization</vt:lpstr>
      <vt:lpstr>  Data Analysis and Visualization</vt:lpstr>
      <vt:lpstr>  Data Analysis and Visualization</vt:lpstr>
      <vt:lpstr>  Data Analysis and Visualization</vt:lpstr>
      <vt:lpstr>  Data Analysis and Visualization</vt:lpstr>
      <vt:lpstr>  Data Analysis and Visualization</vt:lpstr>
      <vt:lpstr>  Data Analysis and Visualization</vt:lpstr>
      <vt:lpstr>  Data Analysis and Visualization</vt:lpstr>
      <vt:lpstr>  Data Analysis and Visualization</vt:lpstr>
      <vt:lpstr>Project Conclusion</vt:lpstr>
      <vt:lpstr>Learning Outcomes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 604   Analysis of Health Insurance Claim Data</dc:title>
  <dc:creator>Jael Kruthi Battana</dc:creator>
  <cp:lastModifiedBy>Daksh Intwala</cp:lastModifiedBy>
  <cp:revision>29</cp:revision>
  <dcterms:created xsi:type="dcterms:W3CDTF">2022-05-16T02:27:16Z</dcterms:created>
  <dcterms:modified xsi:type="dcterms:W3CDTF">2022-05-17T22:48:07Z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